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4" r:id="rId1"/>
  </p:sldMasterIdLst>
  <p:notesMasterIdLst>
    <p:notesMasterId r:id="rId23"/>
  </p:notesMasterIdLst>
  <p:sldIdLst>
    <p:sldId id="295" r:id="rId2"/>
    <p:sldId id="296" r:id="rId3"/>
    <p:sldId id="256" r:id="rId4"/>
    <p:sldId id="277" r:id="rId5"/>
    <p:sldId id="276" r:id="rId6"/>
    <p:sldId id="291" r:id="rId7"/>
    <p:sldId id="278" r:id="rId8"/>
    <p:sldId id="259" r:id="rId9"/>
    <p:sldId id="285" r:id="rId10"/>
    <p:sldId id="280" r:id="rId11"/>
    <p:sldId id="266" r:id="rId12"/>
    <p:sldId id="275" r:id="rId13"/>
    <p:sldId id="286" r:id="rId14"/>
    <p:sldId id="287" r:id="rId15"/>
    <p:sldId id="292" r:id="rId16"/>
    <p:sldId id="293" r:id="rId17"/>
    <p:sldId id="294" r:id="rId18"/>
    <p:sldId id="289" r:id="rId19"/>
    <p:sldId id="290" r:id="rId20"/>
    <p:sldId id="297" r:id="rId21"/>
    <p:sldId id="298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526144-9D9B-4DDF-960F-52840EDD31A0}" type="datetimeFigureOut">
              <a:rPr lang="en-GB" smtClean="0"/>
              <a:pPr/>
              <a:t>01/04/2020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36A235-16DE-4440-BA91-06395CF8EE4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9124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6A235-16DE-4440-BA91-06395CF8EE49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965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616C46D9-7C6F-43FE-B9BD-1D3561E9CC21}" type="datetime3">
              <a:rPr lang="en-GB" smtClean="0"/>
              <a:pPr/>
              <a:t>1 April, 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r>
              <a:rPr lang="en-GB"/>
              <a:t>JOHN MILTON.S.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B5DA66B2-3AF2-4506-82D2-4BB1E844944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7370978"/>
      </p:ext>
    </p:extLst>
  </p:cSld>
  <p:clrMapOvr>
    <a:masterClrMapping/>
  </p:clrMapOvr>
  <p:transition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EF688-7A58-4A12-BA93-C3352EF9F509}" type="datetime3">
              <a:rPr lang="en-GB" smtClean="0"/>
              <a:pPr/>
              <a:t>1 April, 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MILTON.S.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66B2-3AF2-4506-82D2-4BB1E844944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403240"/>
      </p:ext>
    </p:extLst>
  </p:cSld>
  <p:clrMapOvr>
    <a:masterClrMapping/>
  </p:clrMapOvr>
  <p:transition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93B26-7CDF-4497-8B77-F79A734D9322}" type="datetime3">
              <a:rPr lang="en-GB" smtClean="0"/>
              <a:pPr/>
              <a:t>1 April, 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MILTON.S.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66B2-3AF2-4506-82D2-4BB1E844944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487409"/>
      </p:ext>
    </p:extLst>
  </p:cSld>
  <p:clrMapOvr>
    <a:masterClrMapping/>
  </p:clrMapOvr>
  <p:transition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DD67F-0DF2-4E2E-BC83-B56B777259CF}" type="datetime3">
              <a:rPr lang="en-GB" smtClean="0"/>
              <a:pPr/>
              <a:t>1 April, 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MILTON.S.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66B2-3AF2-4506-82D2-4BB1E844944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179509"/>
      </p:ext>
    </p:extLst>
  </p:cSld>
  <p:clrMapOvr>
    <a:masterClrMapping/>
  </p:clrMapOvr>
  <p:transition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F6D1B-B10E-4943-95B7-824740EC65AE}" type="datetime3">
              <a:rPr lang="en-GB" smtClean="0"/>
              <a:pPr/>
              <a:t>1 April, 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MILTON.S.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66B2-3AF2-4506-82D2-4BB1E844944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217721"/>
      </p:ext>
    </p:extLst>
  </p:cSld>
  <p:clrMapOvr>
    <a:masterClrMapping/>
  </p:clrMapOvr>
  <p:transition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492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7738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3C50B-032B-4BD1-BDE6-2437342EAA23}" type="datetime3">
              <a:rPr lang="en-GB" smtClean="0"/>
              <a:pPr/>
              <a:t>1 April, 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MILTON.S.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66B2-3AF2-4506-82D2-4BB1E844944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492101"/>
      </p:ext>
    </p:extLst>
  </p:cSld>
  <p:clrMapOvr>
    <a:masterClrMapping/>
  </p:clrMapOvr>
  <p:transition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2032000"/>
            <a:ext cx="3806190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2" y="2736150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310" y="2029968"/>
            <a:ext cx="3806190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310" y="2734056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F00B-E85A-4C47-A7C0-F1197266EF61}" type="datetime3">
              <a:rPr lang="en-GB" smtClean="0"/>
              <a:pPr/>
              <a:t>1 April, 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MILTON.S.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66B2-3AF2-4506-82D2-4BB1E844944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207487"/>
      </p:ext>
    </p:extLst>
  </p:cSld>
  <p:clrMapOvr>
    <a:masterClrMapping/>
  </p:clrMapOvr>
  <p:transition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005B-EDCC-4805-951E-A45DCFDCB8E7}" type="datetime3">
              <a:rPr lang="en-GB" smtClean="0"/>
              <a:pPr/>
              <a:t>1 April, 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MILTON.S.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66B2-3AF2-4506-82D2-4BB1E844944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233142"/>
      </p:ext>
    </p:extLst>
  </p:cSld>
  <p:clrMapOvr>
    <a:masterClrMapping/>
  </p:clrMapOvr>
  <p:transition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01EF-0F83-40A9-A86E-6FA5EBC159A5}" type="datetime3">
              <a:rPr lang="en-GB" smtClean="0"/>
              <a:pPr/>
              <a:t>1 April, 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MILTON.S.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66B2-3AF2-4506-82D2-4BB1E844944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67799"/>
      </p:ext>
    </p:extLst>
  </p:cSld>
  <p:clrMapOvr>
    <a:masterClrMapping/>
  </p:clrMapOvr>
  <p:transition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3FE4B-1436-49FF-BAFF-39B52233DBB4}" type="datetime3">
              <a:rPr lang="en-GB" smtClean="0"/>
              <a:pPr/>
              <a:t>1 April, 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JOHN MILTON.S.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B5DA66B2-3AF2-4506-82D2-4BB1E844944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722819"/>
      </p:ext>
    </p:extLst>
  </p:cSld>
  <p:clrMapOvr>
    <a:masterClrMapping/>
  </p:clrMapOvr>
  <p:transition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5909735"/>
            <a:ext cx="6922008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24F7B7D0-FB05-4C0C-B9A4-1FD56081361B}" type="datetime3">
              <a:rPr lang="en-GB" smtClean="0"/>
              <a:pPr/>
              <a:t>1 April, 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r>
              <a:rPr lang="en-GB"/>
              <a:t>JOHN MILTON.S.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B5DA66B2-3AF2-4506-82D2-4BB1E844944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6199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206" y="1993393"/>
            <a:ext cx="8065294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fld id="{29793AF0-F36C-429D-B5AD-C1796746D8A5}" type="datetime3">
              <a:rPr lang="en-GB" smtClean="0"/>
              <a:pPr/>
              <a:t>1 April, 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r>
              <a:rPr lang="en-GB"/>
              <a:t>JOHN MILTON.S.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0" b="0">
                <a:ln>
                  <a:noFill/>
                </a:ln>
                <a:solidFill>
                  <a:schemeClr val="accent1">
                    <a:alpha val="20000"/>
                  </a:schemeClr>
                </a:solidFill>
                <a:latin typeface="+mj-lt"/>
              </a:defRPr>
            </a:lvl1pPr>
          </a:lstStyle>
          <a:p>
            <a:fld id="{B5DA66B2-3AF2-4506-82D2-4BB1E844944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434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</p:sldLayoutIdLst>
  <p:transition>
    <p:push dir="d"/>
  </p:transition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74320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B461E53-28F7-4317-9DBF-2AF20F05C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66B2-3AF2-4506-82D2-4BB1E8449441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5EE9FA5D-6DD7-4AAA-A8CE-456CD3F3EE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878763"/>
      </p:ext>
    </p:extLst>
  </p:cSld>
  <p:clrMapOvr>
    <a:masterClrMapping/>
  </p:clrMapOvr>
  <p:transition>
    <p:push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828" y="211015"/>
            <a:ext cx="4027005" cy="127010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Traditional Uses:</a:t>
            </a:r>
            <a:endParaRPr lang="en-GB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3767" y="1268760"/>
            <a:ext cx="8539921" cy="4979640"/>
          </a:xfrm>
        </p:spPr>
        <p:txBody>
          <a:bodyPr>
            <a:normAutofit/>
          </a:bodyPr>
          <a:lstStyle/>
          <a:p>
            <a:pPr algn="just"/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Sandalwood oil has a warm, woody </a:t>
            </a:r>
            <a:r>
              <a:rPr lang="en-GB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odor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is commonly used as a fragrance in incense, cosmetics, perfumes, and soaps. It also is used as a </a:t>
            </a:r>
            <a:r>
              <a:rPr lang="en-GB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flavor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foods and beverages. The wood has been valued in carving because of its dense character.</a:t>
            </a:r>
            <a:endParaRPr lang="en-US" sz="28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>
              <a:buNone/>
            </a:pP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66B2-3AF2-4506-82D2-4BB1E8449441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  <p:transition>
    <p:push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1538" y="0"/>
            <a:ext cx="7498080" cy="114300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Medicinal Uses:</a:t>
            </a:r>
            <a:endParaRPr lang="en-GB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42976" y="1071546"/>
            <a:ext cx="7790712" cy="5176854"/>
          </a:xfrm>
        </p:spPr>
        <p:txBody>
          <a:bodyPr>
            <a:noAutofit/>
          </a:bodyPr>
          <a:lstStyle/>
          <a:p>
            <a:pPr lvl="0"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Anti-depressant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Anti-Septic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Anti-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Inflammtory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Aphrodisiac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Carminative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Cough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Diuretic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Skin diseases</a:t>
            </a:r>
          </a:p>
          <a:p>
            <a:pPr lvl="0"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lvl="0"/>
            <a:endParaRPr lang="en-US" sz="2800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66B2-3AF2-4506-82D2-4BB1E8449441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  <p:transition>
    <p:push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7206" y="274638"/>
            <a:ext cx="8426482" cy="1143000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Latest research on the of </a:t>
            </a:r>
            <a:r>
              <a:rPr lang="en-US" sz="4000" b="1" dirty="0" err="1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Santalum</a:t>
            </a:r>
            <a:r>
              <a:rPr lang="en-US" sz="40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album</a:t>
            </a:r>
            <a:endParaRPr lang="en-GB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7206" y="1556793"/>
            <a:ext cx="8065294" cy="4202786"/>
          </a:xfrm>
        </p:spPr>
        <p:txBody>
          <a:bodyPr>
            <a:normAutofit/>
          </a:bodyPr>
          <a:lstStyle/>
          <a:p>
            <a:pPr algn="just"/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Anti-inflammatory, anti-oxidant, and related properties of sandalwood Oil:</a:t>
            </a:r>
          </a:p>
          <a:p>
            <a:pPr algn="just"/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SAO is known to mediate its anti-inflammatory properties </a:t>
            </a:r>
            <a:r>
              <a:rPr lang="en-GB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vitro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through multiple mechanisms. The oil inhibits the oxidative enzyme 5-lipoxygenase and has DPPH radical scavenging activity and, </a:t>
            </a:r>
            <a:r>
              <a:rPr lang="en-GB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vivo,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SAO was able to protect mouse livers from damage resulting from oxidative stress and the formation of reactive oxygen species.</a:t>
            </a:r>
          </a:p>
          <a:p>
            <a:pPr marL="0" indent="0" algn="just">
              <a:buNone/>
            </a:pP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66B2-3AF2-4506-82D2-4BB1E8449441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  <p:transition>
    <p:push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357166"/>
            <a:ext cx="8055268" cy="621510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Production of PGE2 was also suppressed, suggesting that SAO might be acting, at least in part, through inhibition of cyclooxygenase. Additional anti-inflammatory activity in skin was reported to rely on the activation of the enzyme 11b-HSD1, which plays a role in cortisol synthesis by keratinocytes. The oil also suppressed the expression of the pro-inflammatory cytokine, IL-1b, in keratinocytes and reduced irritant dermatitis in mouse skin stimulated with </a:t>
            </a:r>
            <a:r>
              <a:rPr lang="en-GB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haptens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66B2-3AF2-4506-82D2-4BB1E8449441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  <p:transition>
    <p:push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571480"/>
            <a:ext cx="7862150" cy="5857916"/>
          </a:xfrm>
        </p:spPr>
        <p:txBody>
          <a:bodyPr>
            <a:normAutofit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Anti-microbial properties of Santalum album oil:</a:t>
            </a:r>
          </a:p>
          <a:p>
            <a:pPr algn="just"/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SAO, has been re-vitalized in recent years due to their activity against antibiotic-resistant strains of bacteria, such as methicillin-resistant </a:t>
            </a:r>
            <a:r>
              <a:rPr lang="en-GB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Staphylococcus aureus.</a:t>
            </a:r>
          </a:p>
          <a:p>
            <a:pPr algn="just"/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Album oil has been found to be broadly active against many gram-positive strains of bacteria, including </a:t>
            </a:r>
            <a:r>
              <a:rPr lang="en-GB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Staphylococcus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(including antibiotic-resistant strains MRSA and VRSA), </a:t>
            </a:r>
            <a:r>
              <a:rPr lang="en-GB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Streptococcus,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some gram-negative bacteria.</a:t>
            </a:r>
            <a:endParaRPr lang="en-US" sz="28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66B2-3AF2-4506-82D2-4BB1E8449441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  <p:transition>
    <p:push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>
            <a:extLst>
              <a:ext uri="{FF2B5EF4-FFF2-40B4-BE49-F238E27FC236}">
                <a16:creationId xmlns:a16="http://schemas.microsoft.com/office/drawing/2014/main" xmlns="" id="{0587BB3E-2C97-46DE-8534-1AEBFB6A0C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0634" y="260648"/>
            <a:ext cx="8103814" cy="5583681"/>
          </a:xfrm>
        </p:spPr>
        <p:txBody>
          <a:bodyPr/>
          <a:lstStyle/>
          <a:p>
            <a:r>
              <a:rPr lang="en-GB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Anti-proliferative and anti-cancer properties of sandalwood album oil:</a:t>
            </a:r>
          </a:p>
          <a:p>
            <a:pPr algn="just"/>
            <a:r>
              <a:rPr lang="en-GB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ability of SAO to prevent the formation of </a:t>
            </a:r>
            <a:r>
              <a:rPr lang="en-GB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tumors</a:t>
            </a:r>
            <a:r>
              <a:rPr lang="en-GB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mouse skin as a result of exposure to chemical carcinogens and ultraviolet light has been extensively studied </a:t>
            </a:r>
            <a:r>
              <a:rPr lang="en-GB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vitro</a:t>
            </a:r>
            <a:r>
              <a:rPr lang="en-GB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GB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vivo</a:t>
            </a:r>
            <a:r>
              <a:rPr lang="en-GB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by the Dwivedi </a:t>
            </a:r>
            <a:r>
              <a:rPr lang="en-GB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group.The</a:t>
            </a:r>
            <a:r>
              <a:rPr lang="en-GB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anti-cancer effects of album oil and its major components have also been demonstrated in bladder cancer cells and oral cancer cells.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022ABDB-EF14-4ABD-BA72-F2F2702E6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66B2-3AF2-4506-82D2-4BB1E8449441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62391"/>
      </p:ext>
    </p:extLst>
  </p:cSld>
  <p:clrMapOvr>
    <a:masterClrMapping/>
  </p:clrMapOvr>
  <p:transition>
    <p:push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ECBEA41-338A-440D-88EA-BFCF793ACC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206" y="404665"/>
            <a:ext cx="8065294" cy="5354914"/>
          </a:xfrm>
        </p:spPr>
        <p:txBody>
          <a:bodyPr/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Antifungal Activity:</a:t>
            </a:r>
          </a:p>
          <a:p>
            <a:pPr algn="just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Sandalwood oil is reported to possess anti-fungal activity against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Microsporum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canis,Trichophyton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mentagrophytes and T. rubrum.</a:t>
            </a:r>
          </a:p>
          <a:p>
            <a:pPr algn="just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Sandalwood oil was found to be effective against human pathogenic fungal strains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Microsporum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canis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Trichophyton mentagrophytes and T. rubrum but was ineffective against Candida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albicans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Aspergillus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niger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A. fumigates.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80863F9-0ECC-4D17-B376-D9479CFF1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66B2-3AF2-4506-82D2-4BB1E8449441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941079"/>
      </p:ext>
    </p:extLst>
  </p:cSld>
  <p:clrMapOvr>
    <a:masterClrMapping/>
  </p:clrMapOvr>
  <p:transition>
    <p:push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9B71F48-7BFD-46E2-9611-5496882AC7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206" y="404665"/>
            <a:ext cx="8065294" cy="5354914"/>
          </a:xfrm>
        </p:spPr>
        <p:txBody>
          <a:bodyPr/>
          <a:lstStyle/>
          <a:p>
            <a:pPr algn="just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Antipyretic activity :</a:t>
            </a:r>
          </a:p>
          <a:p>
            <a:pPr algn="just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sandalwood oil at a dose of 200 mg/kg showed highly significant antipyretic effect against yeast induced pyrexia in albino rats.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149E537-F486-455A-91F9-933916D8C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66B2-3AF2-4506-82D2-4BB1E8449441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693758"/>
      </p:ext>
    </p:extLst>
  </p:cSld>
  <p:clrMapOvr>
    <a:masterClrMapping/>
  </p:clrMapOvr>
  <p:transition>
    <p:push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References:</a:t>
            </a:r>
            <a:endParaRPr lang="en-US" sz="3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919" y="1593440"/>
            <a:ext cx="7933588" cy="4800600"/>
          </a:xfrm>
        </p:spPr>
        <p:txBody>
          <a:bodyPr>
            <a:normAutofit lnSpcReduction="10000"/>
          </a:bodyPr>
          <a:lstStyle/>
          <a:p>
            <a:pPr algn="just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Sandalwood Oil. 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Review of Natural Products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Facts &amp; Comparisons [database online]. St. Louis, MO: Wolters Kluwer Health Inc; October 2012.</a:t>
            </a:r>
          </a:p>
          <a:p>
            <a:pPr algn="just"/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Santha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S, Dwivedi C. Anticancer effects of sandalwood 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(Santalum album)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Anticancer Res. 2015;35(6):3137–3145.</a:t>
            </a:r>
          </a:p>
          <a:p>
            <a:pPr algn="just"/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Baylac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S, Racine P. Inhibition of 5-lipoxygenase by essential oils and other natural fragrant extracts.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 Aromatherapy. 2003;13(2)(3):138–142</a:t>
            </a:r>
          </a:p>
          <a:p>
            <a:pPr algn="just"/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Misra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B,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Satyahari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D. Evaluation of 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in-vivo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anti-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hyperglycemic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antioxidant potentials of a-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santalol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sandalwood oil. Phytomedicine. 2013;20(5):409–416.</a:t>
            </a:r>
          </a:p>
          <a:p>
            <a:pPr algn="just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Chao S, Young G, Oberg C,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Nakaoka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K. Inhibition of methicillin-resistant 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Staphylococcus aureus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(MRSA) by essential oils. Flavour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Fragr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J. 2008;23(6):444–449.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66B2-3AF2-4506-82D2-4BB1E8449441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  <p:transition>
    <p:push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260648"/>
            <a:ext cx="8419338" cy="5987752"/>
          </a:xfrm>
        </p:spPr>
        <p:txBody>
          <a:bodyPr>
            <a:norm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Desai VB,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Hirenath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RD, Pharmacological Screening of HESP and Sandalwood oil. Indian Perfumer, 1991; 35: 69-70. 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Chaumont JP,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Bardey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I, Activities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Antifongques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In-Vitro de Sept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Huiles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Essentielles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Fitoterapia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1989, 60: 263-266. 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Chourasia OP, Tirumala RJ, Antibacterial efficacy of some Indian essential oils. Perfumery and Cosmetic, 1987, 68 (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Jahrgang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Nr.9/87), 564-566. 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66B2-3AF2-4506-82D2-4BB1E8449441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  <p:transition>
    <p:push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66DA168-0FF0-4F06-A670-358D0129AF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7999"/>
          </a:xfrm>
          <a:pattFill prst="pct9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pPr marL="0" indent="0">
              <a:buNone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   TOPIC:</a:t>
            </a:r>
          </a:p>
          <a:p>
            <a:pPr marL="0" indent="0">
              <a:buNone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                 (</a:t>
            </a:r>
            <a:r>
              <a:rPr lang="en-GB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Santalum Album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) Sandal Wood</a:t>
            </a:r>
          </a:p>
          <a:p>
            <a:pPr marL="0" indent="0">
              <a:buNone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    SUBMITTED To:</a:t>
            </a:r>
          </a:p>
          <a:p>
            <a:pPr marL="0" indent="0">
              <a:buNone/>
            </a:pPr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                                 Phytomedicine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II</a:t>
            </a:r>
            <a:endParaRPr lang="en-GB" sz="2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8DACEB8-1F5F-4500-8814-44D277FAE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66B2-3AF2-4506-82D2-4BB1E8449441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248957"/>
      </p:ext>
    </p:extLst>
  </p:cSld>
  <p:clrMapOvr>
    <a:masterClrMapping/>
  </p:clrMapOvr>
  <p:transition>
    <p:push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xmlns="" id="{1295A069-B715-49F4-9C21-B00C66D928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25019"/>
            <a:ext cx="9144000" cy="6883019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80FACBE-803C-4B30-8226-1266AC39E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66B2-3AF2-4506-82D2-4BB1E8449441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9166004"/>
      </p:ext>
    </p:extLst>
  </p:cSld>
  <p:clrMapOvr>
    <a:masterClrMapping/>
  </p:clrMapOvr>
  <p:transition>
    <p:push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xmlns="" id="{3F59F9D0-FD19-4AE2-8F7A-33D49231B4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90"/>
            <a:ext cx="9144000" cy="6849809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52BC921-D6C4-43FE-8A21-99E26FA79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66B2-3AF2-4506-82D2-4BB1E8449441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222572"/>
      </p:ext>
    </p:extLst>
  </p:cSld>
  <p:clrMapOvr>
    <a:masterClrMapping/>
  </p:clrMapOvr>
  <p:transition>
    <p:push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338427"/>
            <a:ext cx="7694672" cy="1117726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      </a:t>
            </a:r>
            <a:r>
              <a:rPr lang="en-GB" sz="6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SANDAL WOOD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66B2-3AF2-4506-82D2-4BB1E8449441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B6CC279-E740-4FCB-87F7-DBCF2EBAEF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456153"/>
            <a:ext cx="5160976" cy="516097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022BB66-9D7D-402B-B567-5710FD4D7DAD}"/>
              </a:ext>
            </a:extLst>
          </p:cNvPr>
          <p:cNvSpPr/>
          <p:nvPr/>
        </p:nvSpPr>
        <p:spPr>
          <a:xfrm>
            <a:off x="3707904" y="5849140"/>
            <a:ext cx="2160240" cy="2880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sh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706" y="186585"/>
            <a:ext cx="8079581" cy="1249011"/>
          </a:xfrm>
        </p:spPr>
        <p:txBody>
          <a:bodyPr>
            <a:normAutofit/>
          </a:bodyPr>
          <a:lstStyle/>
          <a:p>
            <a:pPr algn="ctr"/>
            <a:r>
              <a:rPr lang="en-GB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OBJECTIVE</a:t>
            </a:r>
            <a:endParaRPr lang="en-GB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528" y="1524000"/>
            <a:ext cx="5328592" cy="4663440"/>
          </a:xfrm>
        </p:spPr>
        <p:txBody>
          <a:bodyPr>
            <a:noAutofit/>
          </a:bodyPr>
          <a:lstStyle/>
          <a:p>
            <a:pPr algn="justLow"/>
            <a:r>
              <a:rPr lang="en-GB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Sandalwood</a:t>
            </a:r>
            <a:r>
              <a:rPr lang="en-GB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is </a:t>
            </a:r>
            <a:r>
              <a:rPr lang="en-GB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semiparasitic</a:t>
            </a:r>
            <a:r>
              <a:rPr lang="en-GB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plant of the genus </a:t>
            </a:r>
            <a:r>
              <a:rPr lang="en-GB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Santalum</a:t>
            </a:r>
            <a:r>
              <a:rPr lang="en-GB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(family </a:t>
            </a:r>
            <a:r>
              <a:rPr lang="en-GB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Santalaceae</a:t>
            </a:r>
            <a:r>
              <a:rPr lang="en-GB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especially the </a:t>
            </a:r>
            <a:r>
              <a:rPr lang="en-GB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</a:t>
            </a:r>
            <a:r>
              <a:rPr lang="en-GB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agrant</a:t>
            </a:r>
            <a:r>
              <a:rPr lang="en-GB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wood of the true, or white, sandalwood, </a:t>
            </a:r>
            <a:r>
              <a:rPr lang="en-GB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Santalum album.</a:t>
            </a:r>
            <a:r>
              <a:rPr lang="en-GB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approximately 10 species of </a:t>
            </a:r>
            <a:r>
              <a:rPr lang="en-GB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Santalum</a:t>
            </a:r>
            <a:r>
              <a:rPr lang="en-GB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distributed throughout </a:t>
            </a:r>
            <a:r>
              <a:rPr lang="en-GB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southeastern</a:t>
            </a:r>
            <a:r>
              <a:rPr lang="en-GB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Asia and the islands of the South Pacific.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66B2-3AF2-4506-82D2-4BB1E8449441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701DB55-5630-4A17-9E12-FF478481C8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1618" y="1700808"/>
            <a:ext cx="3052564" cy="4320480"/>
          </a:xfrm>
          <a:prstGeom prst="rect">
            <a:avLst/>
          </a:prstGeom>
        </p:spPr>
      </p:pic>
    </p:spTree>
  </p:cSld>
  <p:clrMapOvr>
    <a:masterClrMapping/>
  </p:clrMapOvr>
  <p:transition>
    <p:push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548680"/>
            <a:ext cx="4962282" cy="5638760"/>
          </a:xfrm>
        </p:spPr>
        <p:txBody>
          <a:bodyPr>
            <a:noAutofit/>
          </a:bodyPr>
          <a:lstStyle/>
          <a:p>
            <a:pPr algn="just"/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true sandalwood tree grows to a height of about 10 metres (33 feet); has leathery leaves in pairs, each opposite the other on the branch; and is partially parasitic on the roots of other tree species. Both tree and roots contain a yellow aromatic oil, called sandalwood oil. The oil is obtained by steam distillation of the wood and is used in perfumes, soaps, candles, incense, and folk medicines.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66B2-3AF2-4506-82D2-4BB1E8449441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81B0B93-EB00-4233-99E3-0F1A38EFDD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692696"/>
            <a:ext cx="3397539" cy="4550276"/>
          </a:xfrm>
          <a:prstGeom prst="rect">
            <a:avLst/>
          </a:prstGeom>
        </p:spPr>
      </p:pic>
    </p:spTree>
  </p:cSld>
  <p:clrMapOvr>
    <a:masterClrMapping/>
  </p:clrMapOvr>
  <p:transition>
    <p:push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000100" y="500042"/>
            <a:ext cx="7839100" cy="6000792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Botanical Name : 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S</a:t>
            </a:r>
            <a:r>
              <a:rPr lang="en-GB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antalum</a:t>
            </a:r>
            <a:r>
              <a:rPr lang="en-GB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album</a:t>
            </a: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Family Name : </a:t>
            </a: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	</a:t>
            </a:r>
            <a:r>
              <a:rPr lang="en-GB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Santalaceae</a:t>
            </a: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Common Name : 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Sandal wood</a:t>
            </a:r>
          </a:p>
          <a:p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Part Used : 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Wood and Oil</a:t>
            </a: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Habitat : 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Cultivated in India,</a:t>
            </a:r>
            <a:r>
              <a:rPr lang="en-GB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Sri Lanka, Malaysia, Indonesia and northern Australia.</a:t>
            </a: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3C50B-032B-4BD1-BDE6-2437342EAA23}" type="datetime3">
              <a:rPr lang="en-GB" smtClean="0"/>
              <a:pPr/>
              <a:t>1 April, 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JOHN MILTON.S.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66B2-3AF2-4506-82D2-4BB1E8449441}" type="slidenum">
              <a:rPr lang="en-GB" smtClean="0"/>
              <a:pPr/>
              <a:t>6</a:t>
            </a:fld>
            <a:endParaRPr lang="en-GB" dirty="0"/>
          </a:p>
        </p:txBody>
      </p:sp>
    </p:spTree>
  </p:cSld>
  <p:clrMapOvr>
    <a:masterClrMapping/>
  </p:clrMapOvr>
  <p:transition>
    <p:push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498080" cy="1143000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Description </a:t>
            </a:r>
            <a:r>
              <a:rPr lang="en-GB" dirty="0"/>
              <a:t>       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071538" y="1357298"/>
            <a:ext cx="7643866" cy="28194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small tree 20 to 30 feet high, with many opposite slender drooping branches, bark smooth grey-brown. Flowers small, numerous, shortly stalked in small pyramidal erect terminal and axillary, </a:t>
            </a:r>
            <a:r>
              <a:rPr lang="en-GB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trichotomus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paniculate, cymes panicle, branches smooth, bracts small passing into leaves below.</a:t>
            </a:r>
          </a:p>
          <a:p>
            <a:pPr marL="0" indent="0" algn="just">
              <a:buNone/>
            </a:pP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Fruit concealed about size of a pea, spherical, crowned by rim-like remains of perianth tube, smooth, rather fleshy, nearly black, seed solitary.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66B2-3AF2-4506-82D2-4BB1E8449441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  <p:transition>
    <p:push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6459" y="151586"/>
            <a:ext cx="8079581" cy="1393027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Chemistry of Sandal Wood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6458" y="1412066"/>
            <a:ext cx="8079581" cy="4800600"/>
          </a:xfrm>
        </p:spPr>
        <p:txBody>
          <a:bodyPr>
            <a:normAutofit/>
          </a:bodyPr>
          <a:lstStyle/>
          <a:p>
            <a:pPr algn="just"/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Sandalwood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oil contains more than 90% </a:t>
            </a:r>
            <a:r>
              <a:rPr lang="en-GB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sesquiterpenic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alcohols of which 50-60% is the tricyclic α-</a:t>
            </a:r>
            <a:r>
              <a:rPr lang="en-GB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santalol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β-</a:t>
            </a:r>
            <a:r>
              <a:rPr lang="en-GB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Santalol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comprises 20-25%. The composition of the oil will depend on the species, region grown, age of </a:t>
            </a: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tree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possibly the season of harvest and details of the extraction process used.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66B2-3AF2-4506-82D2-4BB1E8449441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  <p:transition>
    <p:push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079581" cy="1249011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Active constituents:</a:t>
            </a:r>
            <a:endParaRPr lang="en-US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47800"/>
            <a:ext cx="8538152" cy="5053034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v"/>
            </a:pPr>
            <a:r>
              <a:rPr lang="en-GB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α-</a:t>
            </a:r>
            <a:r>
              <a:rPr lang="en-GB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santalol</a:t>
            </a:r>
            <a:r>
              <a:rPr lang="en-GB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(50-60%)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en-GB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β-</a:t>
            </a:r>
            <a:r>
              <a:rPr lang="en-GB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Santalol</a:t>
            </a:r>
            <a:r>
              <a:rPr lang="en-GB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(20-25%)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el-GR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l-GR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β-</a:t>
            </a:r>
            <a:r>
              <a:rPr lang="en-GB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santalene</a:t>
            </a:r>
            <a:endParaRPr lang="en-GB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v"/>
            </a:pPr>
            <a:r>
              <a:rPr lang="en-GB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Santalone</a:t>
            </a:r>
            <a:endParaRPr lang="en-GB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v"/>
            </a:pPr>
            <a:r>
              <a:rPr lang="en-GB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Santanone</a:t>
            </a:r>
            <a:endParaRPr lang="en-GB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v"/>
            </a:pPr>
            <a:r>
              <a:rPr lang="el-GR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 </a:t>
            </a:r>
            <a:r>
              <a:rPr lang="en-GB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l-GR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β-</a:t>
            </a:r>
            <a:r>
              <a:rPr lang="en-GB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santalic</a:t>
            </a:r>
            <a:r>
              <a:rPr lang="en-GB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acids</a:t>
            </a:r>
          </a:p>
          <a:p>
            <a:pPr lv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66B2-3AF2-4506-82D2-4BB1E8449441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C25CA21-798D-4F7B-BCF1-EFB29E473AF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64" t="26326" b="20013"/>
          <a:stretch/>
        </p:blipFill>
        <p:spPr>
          <a:xfrm>
            <a:off x="5112568" y="3728997"/>
            <a:ext cx="3131840" cy="24482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AF414AB-FB92-4AFB-AAEC-30B9D0E2D8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26" r="51418" b="20013"/>
          <a:stretch/>
        </p:blipFill>
        <p:spPr>
          <a:xfrm>
            <a:off x="5292080" y="957161"/>
            <a:ext cx="2952328" cy="2448272"/>
          </a:xfrm>
          <a:prstGeom prst="rect">
            <a:avLst/>
          </a:prstGeom>
        </p:spPr>
      </p:pic>
    </p:spTree>
  </p:cSld>
  <p:clrMapOvr>
    <a:masterClrMapping/>
  </p:clrMapOvr>
  <p:transition>
    <p:push dir="d"/>
  </p:transition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Metropolitan</Template>
  <TotalTime>490</TotalTime>
  <Words>978</Words>
  <Application>Microsoft Office PowerPoint</Application>
  <PresentationFormat>On-screen Show (4:3)</PresentationFormat>
  <Paragraphs>91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Wingdings</vt:lpstr>
      <vt:lpstr>Metropolitan</vt:lpstr>
      <vt:lpstr>PowerPoint Presentation</vt:lpstr>
      <vt:lpstr>PowerPoint Presentation</vt:lpstr>
      <vt:lpstr>      SANDAL WOOD</vt:lpstr>
      <vt:lpstr>GENERAL OBJECTIVE</vt:lpstr>
      <vt:lpstr>PowerPoint Presentation</vt:lpstr>
      <vt:lpstr>PowerPoint Presentation</vt:lpstr>
      <vt:lpstr>Description         </vt:lpstr>
      <vt:lpstr>Chemistry of Sandal Wood</vt:lpstr>
      <vt:lpstr>Active constituents:</vt:lpstr>
      <vt:lpstr>Traditional Uses:</vt:lpstr>
      <vt:lpstr>Medicinal Uses:</vt:lpstr>
      <vt:lpstr>Latest research on the of Santalum album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References:</vt:lpstr>
      <vt:lpstr>PowerPoint Presentation</vt:lpstr>
      <vt:lpstr>PowerPoint Presentation</vt:lpstr>
      <vt:lpstr>PowerPoint Presentation</vt:lpstr>
    </vt:vector>
  </TitlesOfParts>
  <Company>THE AMERICAN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just</dc:creator>
  <cp:lastModifiedBy>MALIK YOUNAS IMRAN</cp:lastModifiedBy>
  <cp:revision>60</cp:revision>
  <dcterms:created xsi:type="dcterms:W3CDTF">2012-02-03T14:24:10Z</dcterms:created>
  <dcterms:modified xsi:type="dcterms:W3CDTF">2020-04-01T12:16:37Z</dcterms:modified>
</cp:coreProperties>
</file>